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3" r:id="rId7"/>
    <p:sldId id="260" r:id="rId8"/>
    <p:sldId id="265" r:id="rId9"/>
    <p:sldId id="261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0131F9-BAAF-46E3-8226-81642E9F3530}" type="datetimeFigureOut">
              <a:rPr lang="nl-NL" smtClean="0"/>
              <a:t>8-2-2016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057DA06-B5E5-486C-81AC-EE32CCE0072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Begeleiden van individuen en groepen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Zorg verlenen aan anderen</a:t>
            </a:r>
          </a:p>
        </p:txBody>
      </p:sp>
    </p:spTree>
    <p:extLst>
      <p:ext uri="{BB962C8B-B14F-4D97-AF65-F5344CB8AC3E}">
        <p14:creationId xmlns:p14="http://schemas.microsoft.com/office/powerpoint/2010/main" val="24324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6 aspecten bij ongelijkwaardigheid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Macht vs onmacht</a:t>
            </a:r>
          </a:p>
          <a:p>
            <a:pPr lvl="2"/>
            <a:r>
              <a:rPr lang="nl-NL" dirty="0" smtClean="0"/>
              <a:t>Macht wordt bepaald door het gezag van de instelling</a:t>
            </a:r>
            <a:endParaRPr lang="nl-NL" dirty="0"/>
          </a:p>
          <a:p>
            <a:pPr lvl="2"/>
            <a:r>
              <a:rPr lang="nl-NL" dirty="0" smtClean="0"/>
              <a:t>Door je eigen deskundigheid</a:t>
            </a:r>
          </a:p>
          <a:p>
            <a:pPr lvl="2"/>
            <a:r>
              <a:rPr lang="nl-NL" dirty="0" smtClean="0"/>
              <a:t>Straffen en belonen.</a:t>
            </a:r>
          </a:p>
          <a:p>
            <a:endParaRPr lang="nl-NL" dirty="0"/>
          </a:p>
          <a:p>
            <a:r>
              <a:rPr lang="nl-NL" dirty="0" smtClean="0"/>
              <a:t>Macht ≠ gezag.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677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7704856" cy="509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731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7608249" cy="32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61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Mensen zijn sociale wezens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2600"/>
            <a:ext cx="8435280" cy="4373563"/>
          </a:xfrm>
        </p:spPr>
        <p:txBody>
          <a:bodyPr/>
          <a:lstStyle/>
          <a:p>
            <a:r>
              <a:rPr lang="nl-NL" dirty="0" smtClean="0"/>
              <a:t>Sympathie=gevoel wat moet groeien</a:t>
            </a:r>
          </a:p>
          <a:p>
            <a:endParaRPr lang="nl-NL" dirty="0"/>
          </a:p>
          <a:p>
            <a:r>
              <a:rPr lang="nl-NL" dirty="0" smtClean="0"/>
              <a:t>In werksituatie</a:t>
            </a:r>
          </a:p>
          <a:p>
            <a:pPr lvl="2"/>
            <a:r>
              <a:rPr lang="nl-NL" dirty="0" smtClean="0"/>
              <a:t>Steeds bouwen aan relaties.</a:t>
            </a:r>
          </a:p>
          <a:p>
            <a:pPr lvl="2"/>
            <a:r>
              <a:rPr lang="nl-NL" dirty="0" smtClean="0"/>
              <a:t>Verwachtingen</a:t>
            </a:r>
          </a:p>
          <a:p>
            <a:endParaRPr lang="nl-NL" dirty="0"/>
          </a:p>
          <a:p>
            <a:r>
              <a:rPr lang="nl-NL" dirty="0" smtClean="0"/>
              <a:t>Wat is het belangrijkste verschil tussen werk en privé?</a:t>
            </a:r>
          </a:p>
          <a:p>
            <a:pPr lvl="3"/>
            <a:r>
              <a:rPr lang="nl-NL" dirty="0" smtClean="0"/>
              <a:t>Keuze met wie je omgaat.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389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Sympathie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Nabijheid (en contact)</a:t>
            </a:r>
          </a:p>
          <a:p>
            <a:endParaRPr lang="nl-NL" dirty="0"/>
          </a:p>
          <a:p>
            <a:r>
              <a:rPr lang="nl-NL" dirty="0" smtClean="0"/>
              <a:t>Lichamelijke aantrekkelijkheid (1</a:t>
            </a:r>
            <a:r>
              <a:rPr lang="nl-NL" baseline="30000" dirty="0" smtClean="0"/>
              <a:t>ste</a:t>
            </a:r>
            <a:r>
              <a:rPr lang="nl-NL" dirty="0" smtClean="0"/>
              <a:t> indruk)</a:t>
            </a:r>
          </a:p>
          <a:p>
            <a:pPr lvl="2"/>
            <a:r>
              <a:rPr lang="nl-NL" dirty="0" smtClean="0"/>
              <a:t>Cultuur, tijdperk.</a:t>
            </a:r>
          </a:p>
          <a:p>
            <a:pPr lvl="2"/>
            <a:endParaRPr lang="nl-NL" dirty="0"/>
          </a:p>
          <a:p>
            <a:r>
              <a:rPr lang="nl-NL" dirty="0" smtClean="0"/>
              <a:t>Aantrekkelijkheid van persoonlijke eigenschappen</a:t>
            </a:r>
          </a:p>
          <a:p>
            <a:pPr lvl="2"/>
            <a:r>
              <a:rPr lang="nl-NL" dirty="0" smtClean="0"/>
              <a:t>Zelfde of tegenovergestelde</a:t>
            </a:r>
          </a:p>
          <a:p>
            <a:pPr lvl="2"/>
            <a:endParaRPr lang="nl-NL" dirty="0"/>
          </a:p>
          <a:p>
            <a:r>
              <a:rPr lang="nl-NL" dirty="0" smtClean="0"/>
              <a:t>Gemeenschappelijke achtergrond (begrip)</a:t>
            </a:r>
          </a:p>
          <a:p>
            <a:pPr lvl="2"/>
            <a:r>
              <a:rPr lang="nl-NL" dirty="0" smtClean="0"/>
              <a:t>Waarden en normen, ervaringen.</a:t>
            </a:r>
          </a:p>
          <a:p>
            <a:pPr marL="114300" indent="0">
              <a:buNone/>
            </a:pPr>
            <a:endParaRPr lang="nl-NL" dirty="0" smtClean="0"/>
          </a:p>
          <a:p>
            <a:pPr lvl="2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57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Persoonlijke relaties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3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relaties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Persoonlijke relatie</a:t>
            </a:r>
          </a:p>
          <a:p>
            <a:pPr lvl="2"/>
            <a:r>
              <a:rPr lang="nl-NL" dirty="0" smtClean="0"/>
              <a:t>Emotionele band, vertrouwelijk met elkaar omgaan</a:t>
            </a:r>
          </a:p>
          <a:p>
            <a:pPr lvl="2"/>
            <a:r>
              <a:rPr lang="nl-NL" dirty="0" smtClean="0"/>
              <a:t>Gezinsleden, vrienden / vriendinnen.</a:t>
            </a:r>
          </a:p>
          <a:p>
            <a:pPr lvl="2"/>
            <a:endParaRPr lang="nl-NL" dirty="0"/>
          </a:p>
          <a:p>
            <a:r>
              <a:rPr lang="nl-NL" dirty="0" smtClean="0"/>
              <a:t>Samenwerkingsrelatie / functionele relatie</a:t>
            </a:r>
          </a:p>
          <a:p>
            <a:pPr lvl="2"/>
            <a:r>
              <a:rPr lang="nl-NL" dirty="0" smtClean="0"/>
              <a:t>Vrager / aanbieder (van zorg)</a:t>
            </a:r>
          </a:p>
          <a:p>
            <a:pPr lvl="2"/>
            <a:r>
              <a:rPr lang="nl-NL" dirty="0" smtClean="0"/>
              <a:t>Afstand is groter, minder keuze.</a:t>
            </a:r>
          </a:p>
          <a:p>
            <a:pPr lvl="2"/>
            <a:r>
              <a:rPr lang="nl-NL" dirty="0" smtClean="0"/>
              <a:t>Zorgvrager / zorgverlener, docent / leerling</a:t>
            </a:r>
          </a:p>
          <a:p>
            <a:pPr lvl="2"/>
            <a:endParaRPr lang="nl-NL" dirty="0"/>
          </a:p>
          <a:p>
            <a:r>
              <a:rPr lang="nl-NL" dirty="0" smtClean="0"/>
              <a:t>Conventionele relatie</a:t>
            </a:r>
          </a:p>
          <a:p>
            <a:pPr lvl="2"/>
            <a:r>
              <a:rPr lang="nl-NL" dirty="0" smtClean="0"/>
              <a:t>Weinig </a:t>
            </a:r>
            <a:r>
              <a:rPr lang="nl-NL" dirty="0" smtClean="0"/>
              <a:t>betrokkenheid </a:t>
            </a:r>
            <a:endParaRPr lang="nl-NL" dirty="0" smtClean="0"/>
          </a:p>
          <a:p>
            <a:pPr lvl="2"/>
            <a:r>
              <a:rPr lang="nl-NL" dirty="0" err="1" smtClean="0"/>
              <a:t>Beleefheidsvormen</a:t>
            </a:r>
            <a:r>
              <a:rPr lang="nl-NL" dirty="0" smtClean="0"/>
              <a:t> </a:t>
            </a:r>
            <a:r>
              <a:rPr lang="nl-NL" dirty="0" smtClean="0"/>
              <a:t>( hoe gaat het met u ,Mooi </a:t>
            </a:r>
            <a:r>
              <a:rPr lang="nl-NL" smtClean="0"/>
              <a:t>weer vandaag he.)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520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7396"/>
            <a:ext cx="8229600" cy="346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646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Ongelijkwaardige relaties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term gebruiken?</a:t>
            </a:r>
          </a:p>
          <a:p>
            <a:pPr lvl="2"/>
            <a:r>
              <a:rPr lang="nl-NL" dirty="0" smtClean="0"/>
              <a:t>Cliënt / patiënt / zorgvrager</a:t>
            </a:r>
          </a:p>
          <a:p>
            <a:pPr lvl="2"/>
            <a:r>
              <a:rPr lang="nl-NL" dirty="0" smtClean="0"/>
              <a:t>Wat is het verschil?</a:t>
            </a:r>
          </a:p>
          <a:p>
            <a:pPr lvl="2"/>
            <a:endParaRPr lang="nl-NL" dirty="0"/>
          </a:p>
          <a:p>
            <a:r>
              <a:rPr lang="nl-NL" dirty="0" smtClean="0"/>
              <a:t>Zorgvrager / ontvanger: niet altijd gevraagd om zorg</a:t>
            </a:r>
          </a:p>
          <a:p>
            <a:r>
              <a:rPr lang="nl-NL" dirty="0" smtClean="0"/>
              <a:t>Patiënt: is ziek en ligt in bed.</a:t>
            </a:r>
          </a:p>
          <a:p>
            <a:r>
              <a:rPr lang="nl-NL" dirty="0" smtClean="0"/>
              <a:t>Cliënt: keuzevrijheid / onafhankelijkheid. Niet altijd terecht.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933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65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6 aspecten bij ongelijkwaardigheid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Onomkeerbaarheid</a:t>
            </a:r>
          </a:p>
          <a:p>
            <a:endParaRPr lang="nl-NL" dirty="0"/>
          </a:p>
          <a:p>
            <a:r>
              <a:rPr lang="nl-NL" dirty="0" smtClean="0"/>
              <a:t>Vrijheid vs gebondenheid</a:t>
            </a:r>
          </a:p>
          <a:p>
            <a:endParaRPr lang="nl-NL" dirty="0"/>
          </a:p>
          <a:p>
            <a:r>
              <a:rPr lang="nl-NL" dirty="0" smtClean="0"/>
              <a:t>Deskundigheid vs ondeskundigheid</a:t>
            </a:r>
          </a:p>
          <a:p>
            <a:endParaRPr lang="nl-NL" dirty="0"/>
          </a:p>
          <a:p>
            <a:r>
              <a:rPr lang="nl-NL" dirty="0" smtClean="0"/>
              <a:t>Geslotenheid vs openheid</a:t>
            </a:r>
          </a:p>
          <a:p>
            <a:endParaRPr lang="nl-NL" dirty="0"/>
          </a:p>
          <a:p>
            <a:r>
              <a:rPr lang="nl-NL" dirty="0" smtClean="0"/>
              <a:t>Onafhankelijkheid vs afhankelijkheid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424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ker">
  <a:themeElements>
    <a:clrScheme name="Apotheker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ker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ker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46</TotalTime>
  <Words>223</Words>
  <Application>Microsoft Office PowerPoint</Application>
  <PresentationFormat>Diavoorstelling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Apotheker</vt:lpstr>
      <vt:lpstr>Zorg verlenen aan anderen</vt:lpstr>
      <vt:lpstr>Mensen zijn sociale wezens</vt:lpstr>
      <vt:lpstr>Sympathie</vt:lpstr>
      <vt:lpstr>Persoonlijke relaties</vt:lpstr>
      <vt:lpstr>Soorten relaties</vt:lpstr>
      <vt:lpstr>PowerPoint-presentatie</vt:lpstr>
      <vt:lpstr> Ongelijkwaardige relaties </vt:lpstr>
      <vt:lpstr>PowerPoint-presentatie</vt:lpstr>
      <vt:lpstr>6 aspecten bij ongelijkwaardigheid</vt:lpstr>
      <vt:lpstr>6 aspecten bij ongelijkwaardigheid</vt:lpstr>
      <vt:lpstr>PowerPoint-presentatie</vt:lpstr>
      <vt:lpstr>PowerPoint-presentatie</vt:lpstr>
    </vt:vector>
  </TitlesOfParts>
  <Company>Onderwijsgroep Noord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Zorg verlenen aan anderen</dc:title>
  <dc:creator>P. Haagsma</dc:creator>
  <cp:lastModifiedBy>L. Buter</cp:lastModifiedBy>
  <cp:revision>23</cp:revision>
  <dcterms:created xsi:type="dcterms:W3CDTF">2015-02-02T12:35:14Z</dcterms:created>
  <dcterms:modified xsi:type="dcterms:W3CDTF">2016-02-08T10:42:26Z</dcterms:modified>
</cp:coreProperties>
</file>